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13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m ji hee" userId="b0e46564465c2260" providerId="LiveId" clId="{17457DC3-20AC-40D5-B7F8-96E858051E76}"/>
    <pc:docChg chg="modSld">
      <pc:chgData name="Kim ji hee" userId="b0e46564465c2260" providerId="LiveId" clId="{17457DC3-20AC-40D5-B7F8-96E858051E76}" dt="2022-11-27T06:27:46.380" v="44" actId="5793"/>
      <pc:docMkLst>
        <pc:docMk/>
      </pc:docMkLst>
      <pc:sldChg chg="modSp mod">
        <pc:chgData name="Kim ji hee" userId="b0e46564465c2260" providerId="LiveId" clId="{17457DC3-20AC-40D5-B7F8-96E858051E76}" dt="2022-11-27T06:24:50.873" v="23" actId="20577"/>
        <pc:sldMkLst>
          <pc:docMk/>
          <pc:sldMk cId="1952082664" sldId="256"/>
        </pc:sldMkLst>
        <pc:spChg chg="mod">
          <ac:chgData name="Kim ji hee" userId="b0e46564465c2260" providerId="LiveId" clId="{17457DC3-20AC-40D5-B7F8-96E858051E76}" dt="2022-11-27T06:24:50.873" v="23" actId="20577"/>
          <ac:spMkLst>
            <pc:docMk/>
            <pc:sldMk cId="1952082664" sldId="256"/>
            <ac:spMk id="3" creationId="{ACAB1671-E6BF-F4B7-5253-54615A218CD3}"/>
          </ac:spMkLst>
        </pc:spChg>
      </pc:sldChg>
      <pc:sldChg chg="modSp mod">
        <pc:chgData name="Kim ji hee" userId="b0e46564465c2260" providerId="LiveId" clId="{17457DC3-20AC-40D5-B7F8-96E858051E76}" dt="2022-11-27T06:26:35.657" v="35" actId="20577"/>
        <pc:sldMkLst>
          <pc:docMk/>
          <pc:sldMk cId="2123080915" sldId="260"/>
        </pc:sldMkLst>
        <pc:spChg chg="mod">
          <ac:chgData name="Kim ji hee" userId="b0e46564465c2260" providerId="LiveId" clId="{17457DC3-20AC-40D5-B7F8-96E858051E76}" dt="2022-11-27T06:26:35.657" v="35" actId="20577"/>
          <ac:spMkLst>
            <pc:docMk/>
            <pc:sldMk cId="2123080915" sldId="260"/>
            <ac:spMk id="3" creationId="{E013F70F-D9DB-7523-3479-B95246139E56}"/>
          </ac:spMkLst>
        </pc:spChg>
      </pc:sldChg>
      <pc:sldChg chg="modSp mod">
        <pc:chgData name="Kim ji hee" userId="b0e46564465c2260" providerId="LiveId" clId="{17457DC3-20AC-40D5-B7F8-96E858051E76}" dt="2022-11-27T06:26:45.999" v="36"/>
        <pc:sldMkLst>
          <pc:docMk/>
          <pc:sldMk cId="1302379169" sldId="261"/>
        </pc:sldMkLst>
        <pc:spChg chg="mod">
          <ac:chgData name="Kim ji hee" userId="b0e46564465c2260" providerId="LiveId" clId="{17457DC3-20AC-40D5-B7F8-96E858051E76}" dt="2022-11-27T06:26:45.999" v="36"/>
          <ac:spMkLst>
            <pc:docMk/>
            <pc:sldMk cId="1302379169" sldId="261"/>
            <ac:spMk id="3" creationId="{E013F70F-D9DB-7523-3479-B95246139E56}"/>
          </ac:spMkLst>
        </pc:spChg>
      </pc:sldChg>
      <pc:sldChg chg="modSp mod">
        <pc:chgData name="Kim ji hee" userId="b0e46564465c2260" providerId="LiveId" clId="{17457DC3-20AC-40D5-B7F8-96E858051E76}" dt="2022-11-27T06:27:10.404" v="38" actId="5793"/>
        <pc:sldMkLst>
          <pc:docMk/>
          <pc:sldMk cId="1738694313" sldId="262"/>
        </pc:sldMkLst>
        <pc:spChg chg="mod">
          <ac:chgData name="Kim ji hee" userId="b0e46564465c2260" providerId="LiveId" clId="{17457DC3-20AC-40D5-B7F8-96E858051E76}" dt="2022-11-27T06:27:10.404" v="38" actId="5793"/>
          <ac:spMkLst>
            <pc:docMk/>
            <pc:sldMk cId="1738694313" sldId="262"/>
            <ac:spMk id="3" creationId="{E013F70F-D9DB-7523-3479-B95246139E56}"/>
          </ac:spMkLst>
        </pc:spChg>
      </pc:sldChg>
      <pc:sldChg chg="modSp mod">
        <pc:chgData name="Kim ji hee" userId="b0e46564465c2260" providerId="LiveId" clId="{17457DC3-20AC-40D5-B7F8-96E858051E76}" dt="2022-11-27T06:27:17.813" v="40" actId="5793"/>
        <pc:sldMkLst>
          <pc:docMk/>
          <pc:sldMk cId="1971137274" sldId="263"/>
        </pc:sldMkLst>
        <pc:spChg chg="mod">
          <ac:chgData name="Kim ji hee" userId="b0e46564465c2260" providerId="LiveId" clId="{17457DC3-20AC-40D5-B7F8-96E858051E76}" dt="2022-11-27T06:27:17.813" v="40" actId="5793"/>
          <ac:spMkLst>
            <pc:docMk/>
            <pc:sldMk cId="1971137274" sldId="263"/>
            <ac:spMk id="3" creationId="{E013F70F-D9DB-7523-3479-B95246139E56}"/>
          </ac:spMkLst>
        </pc:spChg>
      </pc:sldChg>
      <pc:sldChg chg="modSp mod">
        <pc:chgData name="Kim ji hee" userId="b0e46564465c2260" providerId="LiveId" clId="{17457DC3-20AC-40D5-B7F8-96E858051E76}" dt="2022-11-27T06:27:46.380" v="44" actId="5793"/>
        <pc:sldMkLst>
          <pc:docMk/>
          <pc:sldMk cId="3701377342" sldId="264"/>
        </pc:sldMkLst>
        <pc:spChg chg="mod">
          <ac:chgData name="Kim ji hee" userId="b0e46564465c2260" providerId="LiveId" clId="{17457DC3-20AC-40D5-B7F8-96E858051E76}" dt="2022-11-27T06:27:46.380" v="44" actId="5793"/>
          <ac:spMkLst>
            <pc:docMk/>
            <pc:sldMk cId="3701377342" sldId="264"/>
            <ac:spMk id="3" creationId="{E013F70F-D9DB-7523-3479-B95246139E56}"/>
          </ac:spMkLst>
        </pc:spChg>
      </pc:sldChg>
      <pc:sldChg chg="modSp mod">
        <pc:chgData name="Kim ji hee" userId="b0e46564465c2260" providerId="LiveId" clId="{17457DC3-20AC-40D5-B7F8-96E858051E76}" dt="2022-11-27T06:27:39.358" v="42" actId="5793"/>
        <pc:sldMkLst>
          <pc:docMk/>
          <pc:sldMk cId="1963608702" sldId="265"/>
        </pc:sldMkLst>
        <pc:spChg chg="mod">
          <ac:chgData name="Kim ji hee" userId="b0e46564465c2260" providerId="LiveId" clId="{17457DC3-20AC-40D5-B7F8-96E858051E76}" dt="2022-11-27T06:27:39.358" v="42" actId="5793"/>
          <ac:spMkLst>
            <pc:docMk/>
            <pc:sldMk cId="1963608702" sldId="265"/>
            <ac:spMk id="3" creationId="{E013F70F-D9DB-7523-3479-B95246139E5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83FE84-9192-6D11-9EED-1CEC23FF99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14210E5-22CB-700F-CF6F-07EC19EA4E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0E702EE-EC27-352F-721E-A8183BD2D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12E5-B1A3-4C22-B5CF-F7458B2DA35C}" type="datetimeFigureOut">
              <a:rPr lang="ko-KR" altLang="en-US" smtClean="0"/>
              <a:t>2022-11-27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05C44BE-29F3-549B-7850-E5EDC8543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2CD814-44DB-FE15-B4F5-03147DDDF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DE26E-EA1F-4365-BEAF-1F6349A2D0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5370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C25957-E9C6-5F52-C580-271B979E0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1D0F7AD-5E68-AA13-9073-322FB3E579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35A5D3F-A116-2036-C75E-F2E363FD4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12E5-B1A3-4C22-B5CF-F7458B2DA35C}" type="datetimeFigureOut">
              <a:rPr lang="ko-KR" altLang="en-US" smtClean="0"/>
              <a:t>2022-11-27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9F42B7B-55D4-B2D1-3E2E-015329DB6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0360BDA-2672-14E6-7172-BC78E79E6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DE26E-EA1F-4365-BEAF-1F6349A2D0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0469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17FCEE-88D3-C29D-03E1-88C700825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4F24756-F79D-B772-DD5A-346F57EB0C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A92A01-ED1C-63F6-3976-CD69E4135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12E5-B1A3-4C22-B5CF-F7458B2DA35C}" type="datetimeFigureOut">
              <a:rPr lang="ko-KR" altLang="en-US" smtClean="0"/>
              <a:t>2022-11-27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D712DEF-BC0B-6A17-985E-5A85E5E78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B10C201-CE0D-17F8-4DCE-CAA5B09D9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DE26E-EA1F-4365-BEAF-1F6349A2D0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7657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6587CC-A1A4-48AE-4A5F-BCC6D1518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BA00452-AE65-249A-9B6E-BC4D42CC45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9945CD1-87F7-4F2F-1687-498D53E713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2A20CCD-24AF-55D2-F972-EA795607F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12E5-B1A3-4C22-B5CF-F7458B2DA35C}" type="datetimeFigureOut">
              <a:rPr lang="ko-KR" altLang="en-US" smtClean="0"/>
              <a:t>2022-11-27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F685F95-EEE9-8F1F-1077-B92599DBA4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0B27303-9145-D404-77F2-836FB7A49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DE26E-EA1F-4365-BEAF-1F6349A2D0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2073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0092308-9A00-658B-9ECA-6CF1EC18C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5BAC1A-AF17-B5FA-31D2-C25E14FBDA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7DEA05-F89E-67E2-0246-675CBD98F5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A10470C8-9F81-B3A9-C3E4-88D33B2E49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6297BE5A-1782-10E8-01B4-3575502DD4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303C21A-541F-D062-FEF9-0467E6819D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12E5-B1A3-4C22-B5CF-F7458B2DA35C}" type="datetimeFigureOut">
              <a:rPr lang="ko-KR" altLang="en-US" smtClean="0"/>
              <a:t>2022-11-27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FB519042-60F0-9DDB-0E36-C9F8EC859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B46C4CC-5A0C-58BE-1839-62E597280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DE26E-EA1F-4365-BEAF-1F6349A2D0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9821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7A5BBE-3CCD-9D21-5F36-F314A90F2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DF7C545-72C7-D11F-52AB-42361C709D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12E5-B1A3-4C22-B5CF-F7458B2DA35C}" type="datetimeFigureOut">
              <a:rPr lang="ko-KR" altLang="en-US" smtClean="0"/>
              <a:t>2022-11-27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5B2EB0E-B567-0A2A-B604-139C94E80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E3C80BF-61CB-2AEA-F375-FC5708FA84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DE26E-EA1F-4365-BEAF-1F6349A2D0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7712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BE4AE74-670F-1DB5-7A64-3D52D8E10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12E5-B1A3-4C22-B5CF-F7458B2DA35C}" type="datetimeFigureOut">
              <a:rPr lang="ko-KR" altLang="en-US" smtClean="0"/>
              <a:t>2022-11-27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6FD6D08-D938-3488-90EF-2F286E488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F740F30-F12B-2544-9BC9-B3C65B84D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DE26E-EA1F-4365-BEAF-1F6349A2D0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6245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00743E-6CB2-FF6C-5FEF-3B51D9699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C8ED081-B4C8-DD86-9922-7D7C6E7FC3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2350FD8-E318-0772-074E-F78A923745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DC4DE2A-AC4C-2D27-1D3D-AFAB5837E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12E5-B1A3-4C22-B5CF-F7458B2DA35C}" type="datetimeFigureOut">
              <a:rPr lang="ko-KR" altLang="en-US" smtClean="0"/>
              <a:t>2022-11-27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03A6B58-6E86-7DAF-5E8E-C81C7F123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249F9AB-64C2-2E7B-E9B7-02C46FA0D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DE26E-EA1F-4365-BEAF-1F6349A2D0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2463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5C82CA-4ECE-9802-2AD5-54C956651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7091CAD-2025-EF8E-E4DA-AD0FEBB6AA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EABE79E-F1E0-F353-3ED5-E64B5DEA19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01C7EBA-5A14-79FB-FB7A-1F6890B23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12E5-B1A3-4C22-B5CF-F7458B2DA35C}" type="datetimeFigureOut">
              <a:rPr lang="ko-KR" altLang="en-US" smtClean="0"/>
              <a:t>2022-11-27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7ED8F1D-4C69-8908-0FC1-BC6D0E436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047445B-6097-BC7D-DE26-5F55EE6B2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DE26E-EA1F-4365-BEAF-1F6349A2D0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091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97EA21-9B68-8391-8142-DBB702E4F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8A72AF3-3B21-5BBA-5B7E-438A6F03B8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6BE3B3B-426D-FEFF-CA39-8C186EF46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12E5-B1A3-4C22-B5CF-F7458B2DA35C}" type="datetimeFigureOut">
              <a:rPr lang="ko-KR" altLang="en-US" smtClean="0"/>
              <a:t>2022-11-27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6D0E159-8A54-5197-406C-D5244B57F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9E884C8-78E9-1E1F-3276-B0365F2E6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DE26E-EA1F-4365-BEAF-1F6349A2D0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3713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E6B69C1-C406-7E65-031D-B408C143FD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9DE3485-5292-4C40-C6B6-8D6ADF1FBA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813EFF4-8903-FB37-5948-B44F744EA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12E5-B1A3-4C22-B5CF-F7458B2DA35C}" type="datetimeFigureOut">
              <a:rPr lang="ko-KR" altLang="en-US" smtClean="0"/>
              <a:t>2022-11-27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191FC1B-7882-02F4-293E-6691A7243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7282479-D757-B8A5-F19D-B3DB4A8F5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DE26E-EA1F-4365-BEAF-1F6349A2D0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0415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6D07227B-5485-CCE8-6919-4617EB223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45B44E0-AE1E-D7AA-B74B-3C03C22079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A1476BD-04F4-EE18-E8E7-6687FCF310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E12E5-B1A3-4C22-B5CF-F7458B2DA35C}" type="datetimeFigureOut">
              <a:rPr lang="ko-KR" altLang="en-US" smtClean="0"/>
              <a:t>2022-11-27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9BB9972-1BE9-6FB7-A86B-8AB15873E2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34CF36A-84B0-F7CC-4D38-AF582226AB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DE26E-EA1F-4365-BEAF-1F6349A2D0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5165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4F6FFD-380A-16AA-581D-59A8DE91353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>
                <a:latin typeface="Ancient" panose="02000606020000020003" pitchFamily="2" charset="0"/>
              </a:rPr>
              <a:t>Venice</a:t>
            </a:r>
            <a:r>
              <a:rPr lang="ko-KR" altLang="en-US" dirty="0">
                <a:latin typeface="Ancient" panose="02000606020000020003" pitchFamily="2" charset="0"/>
              </a:rPr>
              <a:t> </a:t>
            </a:r>
            <a:r>
              <a:rPr lang="en-US" altLang="ko-KR" dirty="0">
                <a:latin typeface="Ancient" panose="02000606020000020003" pitchFamily="2" charset="0"/>
              </a:rPr>
              <a:t>T-Shirt</a:t>
            </a:r>
            <a:r>
              <a:rPr lang="ko-KR" altLang="en-US" dirty="0">
                <a:latin typeface="Ancient" panose="02000606020000020003" pitchFamily="2" charset="0"/>
              </a:rPr>
              <a:t> </a:t>
            </a:r>
            <a:r>
              <a:rPr lang="en-US" altLang="ko-KR" dirty="0">
                <a:latin typeface="Ancient" panose="02000606020000020003" pitchFamily="2" charset="0"/>
              </a:rPr>
              <a:t>Pattern</a:t>
            </a:r>
            <a:r>
              <a:rPr lang="ko-KR" altLang="en-US" dirty="0">
                <a:latin typeface="Ancient" panose="02000606020000020003" pitchFamily="2" charset="0"/>
              </a:rPr>
              <a:t> </a:t>
            </a:r>
            <a:r>
              <a:rPr lang="en-US" altLang="ko-KR" dirty="0">
                <a:latin typeface="Ancient" panose="02000606020000020003" pitchFamily="2" charset="0"/>
              </a:rPr>
              <a:t>Design Contest</a:t>
            </a:r>
            <a:endParaRPr lang="ko-KR" altLang="en-US" dirty="0">
              <a:latin typeface="Ancient" panose="02000606020000020003" pitchFamily="2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CAB1671-E6BF-F4B7-5253-54615A218C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PPT made by: </a:t>
            </a:r>
            <a:r>
              <a:rPr lang="en-US" altLang="ko-K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Dohun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Kim, SUN coordinator</a:t>
            </a:r>
            <a:endParaRPr lang="ko-KR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082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379786-7F5B-D5BE-661B-01FF8FA5F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Criteria &amp; Stage of the evaluation</a:t>
            </a:r>
            <a:endParaRPr lang="ko-KR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013F70F-D9DB-7523-3479-B95246139E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8925" algn="just" latinLnBrk="0">
              <a:spcAft>
                <a:spcPts val="2250"/>
              </a:spcAft>
            </a:pPr>
            <a:r>
              <a:rPr lang="en-US" altLang="ko-K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Criteria 1.</a:t>
            </a:r>
            <a:r>
              <a:rPr lang="en-US" altLang="ko-KR" sz="3200" b="0" i="0" spc="-25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맑은 고딕" panose="020B0503020000020004" pitchFamily="50" charset="-127"/>
              </a:rPr>
              <a:t> </a:t>
            </a:r>
            <a:r>
              <a:rPr lang="en-US" altLang="ko-KR" sz="3200" b="0" i="0" spc="-25" dirty="0">
                <a:solidFill>
                  <a:srgbClr val="333333"/>
                </a:solidFill>
                <a:effectLst/>
                <a:latin typeface="Georgia" panose="02040502050405020303" pitchFamily="18" charset="0"/>
                <a:ea typeface="맑은 고딕" panose="020B0503020000020004" pitchFamily="50" charset="-127"/>
              </a:rPr>
              <a:t>Creativity-How ingeniously, creatively did the applicant approach to the theme.</a:t>
            </a:r>
            <a:endParaRPr lang="en-US" altLang="ko-KR" sz="3200" b="0" i="0" dirty="0">
              <a:solidFill>
                <a:srgbClr val="222222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8925" algn="just" latinLnBrk="0">
              <a:spcAft>
                <a:spcPts val="2250"/>
              </a:spcAft>
            </a:pPr>
            <a:r>
              <a:rPr lang="en-US" altLang="ko-KR" sz="3200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Criteria 2.</a:t>
            </a:r>
            <a:r>
              <a:rPr lang="en-US" altLang="ko-KR" sz="3200" spc="-25" dirty="0">
                <a:solidFill>
                  <a:srgbClr val="333333"/>
                </a:solidFill>
                <a:latin typeface="Times New Roman" panose="02020603050405020304" pitchFamily="18" charset="0"/>
                <a:ea typeface="맑은 고딕" panose="020B0503020000020004" pitchFamily="50" charset="-127"/>
              </a:rPr>
              <a:t> </a:t>
            </a:r>
            <a:r>
              <a:rPr lang="en-US" altLang="ko-KR" sz="3200" b="0" i="0" spc="-25" dirty="0">
                <a:solidFill>
                  <a:srgbClr val="333333"/>
                </a:solidFill>
                <a:effectLst/>
                <a:latin typeface="Georgia" panose="02040502050405020303" pitchFamily="18" charset="0"/>
                <a:ea typeface="맑은 고딕" panose="020B0503020000020004" pitchFamily="50" charset="-127"/>
              </a:rPr>
              <a:t>Way of expressing the theme, technique, and level of completion.</a:t>
            </a:r>
          </a:p>
          <a:p>
            <a:pPr marL="60325" indent="0" algn="just" latinLnBrk="0">
              <a:spcAft>
                <a:spcPts val="2250"/>
              </a:spcAft>
              <a:buNone/>
            </a:pPr>
            <a:r>
              <a:rPr lang="en-US" altLang="ko-KR" sz="2400" b="0" i="1" spc="-25" dirty="0">
                <a:solidFill>
                  <a:srgbClr val="333333"/>
                </a:solidFill>
                <a:effectLst/>
                <a:latin typeface="Georgia" panose="02040502050405020303" pitchFamily="18" charset="0"/>
                <a:ea typeface="맑은 고딕" panose="020B0503020000020004" pitchFamily="50" charset="-127"/>
              </a:rPr>
              <a:t>- Criter</a:t>
            </a: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ia made by: Mr. </a:t>
            </a:r>
            <a:r>
              <a:rPr lang="en-US" altLang="ko-KR" sz="2400" i="1" spc="-25" dirty="0" err="1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Eui</a:t>
            </a: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 Hwan Cho, Advisor, Art Director &amp; Photographer</a:t>
            </a:r>
          </a:p>
          <a:p>
            <a:pPr marL="60325" indent="0" algn="just" latinLnBrk="0">
              <a:spcAft>
                <a:spcPts val="2250"/>
              </a:spcAft>
              <a:buNone/>
            </a:pPr>
            <a:endParaRPr lang="en-US" altLang="ko-KR" sz="2400" b="0" i="1" dirty="0">
              <a:solidFill>
                <a:srgbClr val="222222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9317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379786-7F5B-D5BE-661B-01FF8FA5F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Criteria &amp; Stage of the evaluation</a:t>
            </a:r>
            <a:endParaRPr lang="ko-KR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013F70F-D9DB-7523-3479-B95246139E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8925" algn="just" latinLnBrk="0">
              <a:spcAft>
                <a:spcPts val="2250"/>
              </a:spcAft>
            </a:pPr>
            <a:r>
              <a:rPr lang="en-US" altLang="ko-K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Stage 1.</a:t>
            </a:r>
            <a:r>
              <a:rPr lang="en-US" altLang="ko-KR" sz="3200" b="0" i="0" spc="-25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맑은 고딕" panose="020B0503020000020004" pitchFamily="50" charset="-127"/>
              </a:rPr>
              <a:t> </a:t>
            </a:r>
            <a:r>
              <a:rPr lang="en-US" altLang="ko-KR" sz="3200" spc="-25" dirty="0">
                <a:solidFill>
                  <a:srgbClr val="333333"/>
                </a:solidFill>
                <a:latin typeface="Times New Roman" panose="02020603050405020304" pitchFamily="18" charset="0"/>
                <a:ea typeface="맑은 고딕" panose="020B0503020000020004" pitchFamily="50" charset="-127"/>
              </a:rPr>
              <a:t>Selecting </a:t>
            </a:r>
            <a:r>
              <a:rPr lang="en-US" altLang="ko-KR" sz="3200" i="1" spc="-25" dirty="0">
                <a:solidFill>
                  <a:srgbClr val="333333"/>
                </a:solidFill>
                <a:latin typeface="Times New Roman" panose="02020603050405020304" pitchFamily="18" charset="0"/>
                <a:ea typeface="맑은 고딕" panose="020B0503020000020004" pitchFamily="50" charset="-127"/>
              </a:rPr>
              <a:t>the 5 best designers</a:t>
            </a:r>
            <a:r>
              <a:rPr lang="en-US" altLang="ko-KR" sz="3200" spc="-25" dirty="0">
                <a:solidFill>
                  <a:srgbClr val="333333"/>
                </a:solidFill>
                <a:latin typeface="Times New Roman" panose="02020603050405020304" pitchFamily="18" charset="0"/>
                <a:ea typeface="맑은 고딕" panose="020B0503020000020004" pitchFamily="50" charset="-127"/>
              </a:rPr>
              <a:t> each regardless of the number of works the applicants submitted. </a:t>
            </a:r>
          </a:p>
          <a:p>
            <a:pPr marL="288925" algn="just" latinLnBrk="0">
              <a:spcAft>
                <a:spcPts val="2250"/>
              </a:spcAft>
            </a:pPr>
            <a:r>
              <a:rPr lang="en-US" altLang="ko-KR" sz="3200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Stage 2.</a:t>
            </a:r>
            <a:r>
              <a:rPr lang="en-US" altLang="ko-KR" sz="3200" spc="-25" dirty="0">
                <a:solidFill>
                  <a:srgbClr val="333333"/>
                </a:solidFill>
                <a:latin typeface="Times New Roman" panose="02020603050405020304" pitchFamily="18" charset="0"/>
                <a:ea typeface="맑은 고딕" panose="020B0503020000020004" pitchFamily="50" charset="-127"/>
              </a:rPr>
              <a:t> Among the chosen designers, choosing </a:t>
            </a:r>
            <a:r>
              <a:rPr lang="en-US" altLang="ko-KR" sz="3200" i="1" spc="-25" dirty="0">
                <a:solidFill>
                  <a:srgbClr val="333333"/>
                </a:solidFill>
                <a:latin typeface="Times New Roman" panose="02020603050405020304" pitchFamily="18" charset="0"/>
                <a:ea typeface="맑은 고딕" panose="020B0503020000020004" pitchFamily="50" charset="-127"/>
              </a:rPr>
              <a:t>the best three</a:t>
            </a:r>
          </a:p>
          <a:p>
            <a:pPr marL="60325" indent="0" algn="just" latinLnBrk="0">
              <a:spcAft>
                <a:spcPts val="2250"/>
              </a:spcAft>
              <a:buNone/>
            </a:pPr>
            <a:endParaRPr lang="en-US" altLang="ko-KR" sz="2400" b="0" i="1" spc="-25" dirty="0">
              <a:solidFill>
                <a:srgbClr val="333333"/>
              </a:solidFill>
              <a:effectLst/>
              <a:latin typeface="Georgia" panose="02040502050405020303" pitchFamily="18" charset="0"/>
              <a:ea typeface="맑은 고딕" panose="020B0503020000020004" pitchFamily="50" charset="-127"/>
            </a:endParaRPr>
          </a:p>
          <a:p>
            <a:pPr marL="60325" indent="0" algn="just" latinLnBrk="0">
              <a:spcAft>
                <a:spcPts val="2250"/>
              </a:spcAft>
              <a:buNone/>
            </a:pPr>
            <a:r>
              <a:rPr lang="en-US" altLang="ko-KR" sz="2400" b="0" i="1" spc="-25" dirty="0">
                <a:solidFill>
                  <a:srgbClr val="333333"/>
                </a:solidFill>
                <a:effectLst/>
                <a:latin typeface="Georgia" panose="02040502050405020303" pitchFamily="18" charset="0"/>
                <a:ea typeface="맑은 고딕" panose="020B0503020000020004" pitchFamily="50" charset="-127"/>
              </a:rPr>
              <a:t>- Criter</a:t>
            </a: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ia made by: Mr. </a:t>
            </a:r>
            <a:r>
              <a:rPr lang="en-US" altLang="ko-KR" sz="2400" i="1" spc="-25" dirty="0" err="1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Eui</a:t>
            </a: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 Hwan Cho, Advisor, Art Director &amp; Photographer</a:t>
            </a:r>
          </a:p>
          <a:p>
            <a:pPr marL="60325" indent="0" algn="just" latinLnBrk="0">
              <a:spcAft>
                <a:spcPts val="2250"/>
              </a:spcAft>
              <a:buNone/>
            </a:pPr>
            <a:endParaRPr lang="en-US" altLang="ko-KR" sz="2400" b="0" i="1" dirty="0">
              <a:solidFill>
                <a:srgbClr val="222222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863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379786-7F5B-D5BE-661B-01FF8FA5F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Introducing the works</a:t>
            </a:r>
            <a:endParaRPr lang="ko-KR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013F70F-D9DB-7523-3479-B95246139E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288925" algn="just" latinLnBrk="0">
              <a:spcAft>
                <a:spcPts val="2250"/>
              </a:spcAft>
            </a:pPr>
            <a:endParaRPr lang="en-US" altLang="ko-KR" sz="3200" i="1" spc="-25" dirty="0">
              <a:solidFill>
                <a:srgbClr val="333333"/>
              </a:solidFill>
              <a:latin typeface="Times New Roman" panose="02020603050405020304" pitchFamily="18" charset="0"/>
              <a:ea typeface="맑은 고딕" panose="020B0503020000020004" pitchFamily="50" charset="-127"/>
            </a:endParaRPr>
          </a:p>
          <a:p>
            <a:pPr marL="60325" indent="0" algn="just" latinLnBrk="0">
              <a:spcAft>
                <a:spcPts val="2250"/>
              </a:spcAft>
              <a:buNone/>
            </a:pP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The Best Three works:</a:t>
            </a:r>
          </a:p>
          <a:p>
            <a:pPr marL="403225" indent="-342900" algn="just" latinLnBrk="0">
              <a:spcAft>
                <a:spcPts val="2250"/>
              </a:spcAft>
            </a:pP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Design No.1600-151 by Ms. Martina Gori, </a:t>
            </a:r>
            <a:r>
              <a:rPr lang="en-US" altLang="ko-KR" sz="2400" i="1" spc="-25" dirty="0" err="1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Ca’Foscari</a:t>
            </a: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 University of Venice</a:t>
            </a:r>
          </a:p>
          <a:p>
            <a:pPr marL="403225" indent="-342900" algn="just" latinLnBrk="0">
              <a:spcAft>
                <a:spcPts val="2250"/>
              </a:spcAft>
            </a:pP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Design No.1600-161 by Mr. Muhammad Ali </a:t>
            </a:r>
            <a:r>
              <a:rPr lang="en-US" altLang="ko-KR" sz="2400" i="1" spc="-25" dirty="0" err="1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Aizat</a:t>
            </a: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 Bin Abu Bakar, University of Malaya</a:t>
            </a:r>
          </a:p>
          <a:p>
            <a:pPr marL="403225" indent="-342900" algn="just" latinLnBrk="0">
              <a:spcAft>
                <a:spcPts val="2250"/>
              </a:spcAft>
            </a:pP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Design No.1600-112 by Ms. </a:t>
            </a:r>
            <a:r>
              <a:rPr lang="en-US" altLang="ko-KR" sz="2400" i="1" spc="-25" dirty="0" err="1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Hasti</a:t>
            </a: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 </a:t>
            </a:r>
            <a:r>
              <a:rPr lang="en-US" altLang="ko-KR" sz="2400" i="1" spc="-25" dirty="0" err="1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Jalouti</a:t>
            </a: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, University of Tehran(non-member)</a:t>
            </a:r>
          </a:p>
          <a:p>
            <a:pPr marL="60325" indent="0" algn="just" latinLnBrk="0">
              <a:spcAft>
                <a:spcPts val="2250"/>
              </a:spcAft>
              <a:buNone/>
            </a:pPr>
            <a:r>
              <a:rPr lang="en-US" altLang="ko-KR" sz="1700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* The serial numbers are based on the alphabetical order of the designers’ names and the number of works they submitted. Ex) 1600-11(</a:t>
            </a:r>
            <a:r>
              <a:rPr lang="en-US" altLang="ko-KR" sz="1700" spc="-25" dirty="0" err="1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Hasti</a:t>
            </a:r>
            <a:r>
              <a:rPr lang="en-US" altLang="ko-KR" sz="1700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 </a:t>
            </a:r>
            <a:r>
              <a:rPr lang="en-US" altLang="ko-KR" sz="1700" spc="-25" dirty="0" err="1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Jalouti</a:t>
            </a:r>
            <a:r>
              <a:rPr lang="en-US" altLang="ko-KR" sz="1700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) 2(Second Work).</a:t>
            </a:r>
            <a:endParaRPr lang="en-US" altLang="ko-KR" sz="1700" i="1" spc="-25" dirty="0">
              <a:solidFill>
                <a:srgbClr val="333333"/>
              </a:solidFill>
              <a:latin typeface="Georgia" panose="02040502050405020303" pitchFamily="18" charset="0"/>
              <a:ea typeface="맑은 고딕" panose="020B0503020000020004" pitchFamily="50" charset="-127"/>
            </a:endParaRPr>
          </a:p>
          <a:p>
            <a:pPr marL="60325" indent="0" algn="just" latinLnBrk="0">
              <a:spcAft>
                <a:spcPts val="2250"/>
              </a:spcAft>
              <a:buNone/>
            </a:pPr>
            <a:endParaRPr lang="en-US" altLang="ko-KR" sz="2400" b="0" i="1" dirty="0">
              <a:solidFill>
                <a:srgbClr val="222222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154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379786-7F5B-D5BE-661B-01FF8FA5F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Introducing the works</a:t>
            </a:r>
            <a:endParaRPr lang="ko-KR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013F70F-D9DB-7523-3479-B95246139E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325" indent="0" algn="just" latinLnBrk="0">
              <a:spcAft>
                <a:spcPts val="2250"/>
              </a:spcAft>
              <a:buNone/>
            </a:pPr>
            <a:r>
              <a:rPr lang="en-US" altLang="ko-KR" sz="20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Design No.1600-151 by Ms. Martina Gori, </a:t>
            </a:r>
            <a:r>
              <a:rPr lang="en-US" altLang="ko-KR" sz="2000" i="1" spc="-25" dirty="0" err="1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Ca’Foscari</a:t>
            </a:r>
            <a:r>
              <a:rPr lang="en-US" altLang="ko-KR" sz="20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 University of Venice</a:t>
            </a:r>
          </a:p>
          <a:p>
            <a:pPr marL="60325" indent="0" algn="just" latinLnBrk="0">
              <a:spcAft>
                <a:spcPts val="2250"/>
              </a:spcAft>
              <a:buNone/>
            </a:pPr>
            <a:endParaRPr lang="en-US" altLang="ko-KR" sz="2400" i="1" spc="-25" dirty="0">
              <a:solidFill>
                <a:srgbClr val="333333"/>
              </a:solidFill>
              <a:latin typeface="Georgia" panose="02040502050405020303" pitchFamily="18" charset="0"/>
              <a:ea typeface="맑은 고딕" panose="020B0503020000020004" pitchFamily="50" charset="-127"/>
            </a:endParaRPr>
          </a:p>
          <a:p>
            <a:pPr marL="60325" indent="0" algn="just" latinLnBrk="0">
              <a:spcAft>
                <a:spcPts val="2250"/>
              </a:spcAft>
              <a:buNone/>
            </a:pPr>
            <a:endParaRPr lang="en-US" altLang="ko-KR" sz="2400" b="0" i="1" dirty="0">
              <a:solidFill>
                <a:srgbClr val="222222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74F4923-4816-4C4D-7D7E-3507D4F02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418" y="2377205"/>
            <a:ext cx="6988219" cy="41156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4638383-9553-F84A-D960-848DE6B0A25A}"/>
              </a:ext>
            </a:extLst>
          </p:cNvPr>
          <p:cNvSpPr txBox="1"/>
          <p:nvPr/>
        </p:nvSpPr>
        <p:spPr>
          <a:xfrm>
            <a:off x="8167456" y="2377205"/>
            <a:ext cx="371974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Comment by the Chairperson</a:t>
            </a:r>
          </a:p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-Mr. </a:t>
            </a:r>
            <a:r>
              <a:rPr lang="en-US" altLang="ko-K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Eui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Hwan Cho</a:t>
            </a:r>
          </a:p>
          <a:p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ko-KR" i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unique rear design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which expresses </a:t>
            </a:r>
            <a:r>
              <a:rPr lang="en-US" altLang="ko-KR" i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the journey to the unknown world east</a:t>
            </a:r>
            <a:r>
              <a:rPr lang="en-US" altLang="ko-KR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1271 to 1295 experienced by the Venetian </a:t>
            </a:r>
            <a:r>
              <a:rPr lang="en-US" altLang="ko-KR" i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Marco Polo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is simple and increases the completeness of the design </a:t>
            </a:r>
            <a:r>
              <a:rPr lang="en-US" altLang="ko-K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cutting and enlarging parts 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it. The </a:t>
            </a:r>
            <a:r>
              <a:rPr lang="en-US" altLang="ko-KR" i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typography</a:t>
            </a:r>
            <a:r>
              <a:rPr lang="en-US" altLang="ko-KR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design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which has no decoration on the front and is organized in a modern Sanserif style, also adds </a:t>
            </a:r>
            <a:r>
              <a:rPr lang="en-US" altLang="ko-KR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simplicity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230809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379786-7F5B-D5BE-661B-01FF8FA5F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Introducing the works</a:t>
            </a:r>
            <a:endParaRPr lang="ko-KR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013F70F-D9DB-7523-3479-B95246139E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325" indent="0" algn="just" latinLnBrk="0">
              <a:spcAft>
                <a:spcPts val="2250"/>
              </a:spcAft>
              <a:buNone/>
            </a:pP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Design No.1600-151 by Ms. Martina Gori, </a:t>
            </a:r>
            <a:r>
              <a:rPr lang="en-US" altLang="ko-KR" sz="2400" i="1" spc="-25" dirty="0" err="1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Ca’Foscari</a:t>
            </a: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 University of Venice</a:t>
            </a:r>
          </a:p>
          <a:p>
            <a:pPr marL="60325" indent="0" algn="just" latinLnBrk="0">
              <a:spcAft>
                <a:spcPts val="2250"/>
              </a:spcAft>
              <a:buNone/>
            </a:pPr>
            <a:endParaRPr lang="en-US" altLang="ko-KR" sz="2800" i="1" spc="-25" dirty="0">
              <a:solidFill>
                <a:srgbClr val="333333"/>
              </a:solidFill>
              <a:latin typeface="Georgia" panose="02040502050405020303" pitchFamily="18" charset="0"/>
              <a:ea typeface="맑은 고딕" panose="020B0503020000020004" pitchFamily="50" charset="-127"/>
            </a:endParaRPr>
          </a:p>
          <a:p>
            <a:endParaRPr lang="ko-KR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74F4923-4816-4C4D-7D7E-3507D4F02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418" y="2377205"/>
            <a:ext cx="6988219" cy="41156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4638383-9553-F84A-D960-848DE6B0A25A}"/>
              </a:ext>
            </a:extLst>
          </p:cNvPr>
          <p:cNvSpPr txBox="1"/>
          <p:nvPr/>
        </p:nvSpPr>
        <p:spPr>
          <a:xfrm>
            <a:off x="8167456" y="2377205"/>
            <a:ext cx="3719744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Comment by the committee member</a:t>
            </a:r>
          </a:p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-Ms. Eugenia </a:t>
            </a:r>
            <a:r>
              <a:rPr lang="en-US" altLang="ko-K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Sainz</a:t>
            </a:r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altLang="ko-KR" sz="16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The theme is “</a:t>
            </a:r>
            <a:r>
              <a:rPr lang="it-IT" altLang="ko-KR" sz="1600" dirty="0">
                <a:solidFill>
                  <a:srgbClr val="222222"/>
                </a:solidFill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Marco Polo</a:t>
            </a:r>
            <a:r>
              <a:rPr lang="it-IT" altLang="ko-KR" sz="16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”. The design created by Martina Gori is modern, original, and very refined with attention to the smallest details. Particularly noteworthy is the </a:t>
            </a:r>
            <a:r>
              <a:rPr lang="it-IT" altLang="ko-KR" sz="1600" dirty="0">
                <a:solidFill>
                  <a:srgbClr val="222222"/>
                </a:solidFill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elegance of the light gray</a:t>
            </a:r>
            <a:r>
              <a:rPr lang="it-IT" altLang="ko-KR" sz="16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chosen for the shirt, </a:t>
            </a:r>
            <a:r>
              <a:rPr lang="it-IT" altLang="ko-KR" sz="1600" dirty="0">
                <a:solidFill>
                  <a:srgbClr val="222222"/>
                </a:solidFill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the elegance of the graphic textual characters</a:t>
            </a:r>
            <a:r>
              <a:rPr lang="it-IT" altLang="ko-KR" sz="16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and the </a:t>
            </a:r>
            <a:r>
              <a:rPr lang="it-IT" altLang="ko-KR" sz="1600" dirty="0">
                <a:solidFill>
                  <a:srgbClr val="222222"/>
                </a:solidFill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color combination </a:t>
            </a:r>
            <a:r>
              <a:rPr lang="it-IT" altLang="ko-KR" sz="16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applied to the geographical representation of  Marco Polo’s travels.  Furthermore, from an ideational point of view, the reinterpretation of the merchant-explorer as an “influencer” is a very innovative and successful idea.</a:t>
            </a:r>
            <a:endParaRPr lang="en-US" altLang="ko-K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3791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379786-7F5B-D5BE-661B-01FF8FA5F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Introducing the works</a:t>
            </a:r>
            <a:endParaRPr lang="ko-KR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013F70F-D9DB-7523-3479-B95246139E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60325" indent="0" algn="just" latinLnBrk="0">
              <a:spcAft>
                <a:spcPts val="2250"/>
              </a:spcAft>
              <a:buNone/>
            </a:pP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Design No.1600-161 by Mr. Muhammad Ali </a:t>
            </a:r>
            <a:r>
              <a:rPr lang="en-US" altLang="ko-KR" sz="2400" i="1" spc="-25" dirty="0" err="1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Aizat</a:t>
            </a: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 Bin Abu Bakar, University of Malaya</a:t>
            </a:r>
          </a:p>
          <a:p>
            <a:pPr marL="60325" indent="0" algn="just" latinLnBrk="0">
              <a:spcAft>
                <a:spcPts val="2250"/>
              </a:spcAft>
              <a:buNone/>
            </a:pPr>
            <a:endParaRPr lang="en-US" altLang="ko-KR" sz="2400" i="1" spc="-25" dirty="0">
              <a:solidFill>
                <a:srgbClr val="333333"/>
              </a:solidFill>
              <a:latin typeface="Georgia" panose="02040502050405020303" pitchFamily="18" charset="0"/>
              <a:ea typeface="맑은 고딕" panose="020B0503020000020004" pitchFamily="50" charset="-127"/>
            </a:endParaRPr>
          </a:p>
          <a:p>
            <a:pPr marL="60325" indent="0" algn="just" latinLnBrk="0">
              <a:spcAft>
                <a:spcPts val="2250"/>
              </a:spcAft>
              <a:buNone/>
            </a:pPr>
            <a:endParaRPr lang="en-US" altLang="ko-KR" sz="2400" b="0" i="1" dirty="0">
              <a:solidFill>
                <a:srgbClr val="222222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638383-9553-F84A-D960-848DE6B0A25A}"/>
              </a:ext>
            </a:extLst>
          </p:cNvPr>
          <p:cNvSpPr txBox="1"/>
          <p:nvPr/>
        </p:nvSpPr>
        <p:spPr>
          <a:xfrm>
            <a:off x="6865028" y="2161173"/>
            <a:ext cx="37197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Comment by the chairperson</a:t>
            </a:r>
          </a:p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-Mr. Cho</a:t>
            </a:r>
          </a:p>
          <a:p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an illustration of the bust of a Marco Polo in </a:t>
            </a:r>
            <a:r>
              <a:rPr lang="en-US" altLang="ko-KR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 collage technique 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made by cutting the body part with several different techniques and attaching a drawn piece. It is enough to make </a:t>
            </a:r>
            <a:r>
              <a:rPr lang="en-US" altLang="ko-KR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the subject interesting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which almost might have become </a:t>
            </a:r>
            <a:r>
              <a:rPr lang="en-US" altLang="ko-KR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 cliche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in particular, the eyes of Mark Polo, which are brighter than the background, can feel </a:t>
            </a:r>
            <a:r>
              <a:rPr lang="en-US" altLang="ko-KR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the intense gaze 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if looking at the unknown world. It is also good to arrange the letters vertically like columns.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203D9E4-DD40-076B-48E7-FAA95C4B2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868" y="2540356"/>
            <a:ext cx="4145132" cy="4145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6943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379786-7F5B-D5BE-661B-01FF8FA5F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Introducing the works</a:t>
            </a:r>
            <a:endParaRPr lang="ko-KR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013F70F-D9DB-7523-3479-B95246139E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60325" indent="0" algn="just" latinLnBrk="0">
              <a:spcAft>
                <a:spcPts val="2250"/>
              </a:spcAft>
              <a:buNone/>
            </a:pP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Design No.1600-161 by Mr. Muhammad Ali </a:t>
            </a:r>
            <a:r>
              <a:rPr lang="en-US" altLang="ko-KR" sz="2400" i="1" spc="-25" dirty="0" err="1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Aizat</a:t>
            </a: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 Bin Abu Bakar, University of Malaya</a:t>
            </a:r>
          </a:p>
          <a:p>
            <a:pPr marL="60325" indent="0" algn="just" latinLnBrk="0">
              <a:spcAft>
                <a:spcPts val="2250"/>
              </a:spcAft>
              <a:buNone/>
            </a:pPr>
            <a:endParaRPr lang="en-US" altLang="ko-KR" sz="2400" i="1" spc="-25" dirty="0">
              <a:solidFill>
                <a:srgbClr val="333333"/>
              </a:solidFill>
              <a:latin typeface="Georgia" panose="02040502050405020303" pitchFamily="18" charset="0"/>
              <a:ea typeface="맑은 고딕" panose="020B0503020000020004" pitchFamily="50" charset="-127"/>
            </a:endParaRPr>
          </a:p>
          <a:p>
            <a:pPr marL="60325" indent="0" algn="just" latinLnBrk="0">
              <a:spcAft>
                <a:spcPts val="2250"/>
              </a:spcAft>
              <a:buNone/>
            </a:pPr>
            <a:endParaRPr lang="en-US" altLang="ko-KR" sz="2400" b="0" i="1" dirty="0">
              <a:solidFill>
                <a:srgbClr val="222222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638383-9553-F84A-D960-848DE6B0A25A}"/>
              </a:ext>
            </a:extLst>
          </p:cNvPr>
          <p:cNvSpPr txBox="1"/>
          <p:nvPr/>
        </p:nvSpPr>
        <p:spPr>
          <a:xfrm>
            <a:off x="6865028" y="2161173"/>
            <a:ext cx="37197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Comment by the committee member</a:t>
            </a:r>
          </a:p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-Ms. Eugenia </a:t>
            </a:r>
            <a:r>
              <a:rPr lang="en-US" altLang="ko-K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Sainz</a:t>
            </a:r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altLang="ko-KR" sz="18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The theme is “Marco Polo”. The design created by Muhammad Ali Aizat Bin Abu Bakar </a:t>
            </a:r>
            <a:r>
              <a:rPr lang="it-IT" altLang="ko-KR" sz="1800" dirty="0">
                <a:solidFill>
                  <a:srgbClr val="222222"/>
                </a:solidFill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focuses on the personality</a:t>
            </a:r>
            <a:r>
              <a:rPr lang="it-IT" altLang="ko-KR" sz="18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of the Venetian merchant-explorer. His image is </a:t>
            </a:r>
            <a:r>
              <a:rPr lang="it-IT" altLang="ko-KR" sz="1800" dirty="0">
                <a:solidFill>
                  <a:srgbClr val="222222"/>
                </a:solidFill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geometrically deconstructed to</a:t>
            </a:r>
            <a:r>
              <a:rPr lang="it-IT" altLang="ko-KR" sz="18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it-IT" altLang="ko-KR" sz="1800" dirty="0">
                <a:solidFill>
                  <a:srgbClr val="222222"/>
                </a:solidFill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highlight the traveler's gaze </a:t>
            </a:r>
            <a:r>
              <a:rPr lang="it-IT" altLang="ko-KR" sz="18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and his hand holding a book: attention, curiosity, and study. </a:t>
            </a:r>
            <a:r>
              <a:rPr lang="it-IT" altLang="ko-KR" sz="1800" dirty="0">
                <a:solidFill>
                  <a:srgbClr val="222222"/>
                </a:solidFill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The chromatic composition</a:t>
            </a:r>
            <a:r>
              <a:rPr lang="it-IT" altLang="ko-KR" sz="18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gives strength to the figure. The white color for </a:t>
            </a:r>
            <a:r>
              <a:rPr lang="it-IT" altLang="ko-KR" sz="1800" dirty="0">
                <a:solidFill>
                  <a:srgbClr val="222222"/>
                </a:solidFill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the vertical name </a:t>
            </a:r>
            <a:r>
              <a:rPr lang="it-IT" altLang="ko-KR" sz="18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on the left is an excellent choice.</a:t>
            </a:r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203D9E4-DD40-076B-48E7-FAA95C4B2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868" y="2540356"/>
            <a:ext cx="4145132" cy="4145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1372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379786-7F5B-D5BE-661B-01FF8FA5F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Introducing the works</a:t>
            </a:r>
            <a:endParaRPr lang="ko-KR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013F70F-D9DB-7523-3479-B95246139E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60325" indent="0" algn="just" latinLnBrk="0">
              <a:spcAft>
                <a:spcPts val="2250"/>
              </a:spcAft>
              <a:buNone/>
            </a:pP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Design No.1600-112 by Ms. </a:t>
            </a:r>
            <a:r>
              <a:rPr lang="en-US" altLang="ko-KR" sz="2400" i="1" spc="-25" dirty="0" err="1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Hasti</a:t>
            </a: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 </a:t>
            </a:r>
            <a:r>
              <a:rPr lang="en-US" altLang="ko-KR" sz="2400" i="1" spc="-25" dirty="0" err="1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Jalouti</a:t>
            </a: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, University of Tehran(non-member)</a:t>
            </a:r>
          </a:p>
          <a:p>
            <a:pPr marL="60325" indent="0" algn="just" latinLnBrk="0">
              <a:spcAft>
                <a:spcPts val="2250"/>
              </a:spcAft>
              <a:buNone/>
            </a:pPr>
            <a:endParaRPr lang="en-US" altLang="ko-KR" sz="2400" b="0" i="1" dirty="0">
              <a:solidFill>
                <a:srgbClr val="222222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638383-9553-F84A-D960-848DE6B0A25A}"/>
              </a:ext>
            </a:extLst>
          </p:cNvPr>
          <p:cNvSpPr txBox="1"/>
          <p:nvPr/>
        </p:nvSpPr>
        <p:spPr>
          <a:xfrm>
            <a:off x="7634056" y="2135248"/>
            <a:ext cx="37197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Comment by the chairperson</a:t>
            </a:r>
          </a:p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-Mr. Cho</a:t>
            </a:r>
          </a:p>
          <a:p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ko-KR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"</a:t>
            </a:r>
            <a:r>
              <a:rPr lang="en-US" altLang="ko-KR" sz="1800" i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The Moon of Venice</a:t>
            </a:r>
            <a:r>
              <a:rPr lang="en-US" altLang="ko-KR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" is a piece of art that is </a:t>
            </a:r>
            <a:r>
              <a:rPr lang="en-US" altLang="ko-KR" sz="1800" dirty="0"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filled with stars in the night sky</a:t>
            </a:r>
            <a:r>
              <a:rPr lang="en-US" altLang="ko-KR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of Venice. She decorated the moon </a:t>
            </a:r>
            <a:r>
              <a:rPr lang="en-US" altLang="ko-KR" dirty="0"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at the center </a:t>
            </a:r>
            <a:r>
              <a:rPr lang="en-US" altLang="ko-KR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by arranging </a:t>
            </a:r>
            <a:r>
              <a:rPr lang="en-US" altLang="ko-KR" sz="1800" dirty="0"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the Gondola</a:t>
            </a:r>
            <a:r>
              <a:rPr lang="en-US" altLang="ko-KR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and </a:t>
            </a:r>
            <a:r>
              <a:rPr lang="en-US" altLang="ko-KR" sz="1800" dirty="0"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the symbolic buildings </a:t>
            </a:r>
            <a:r>
              <a:rPr lang="en-US" altLang="ko-KR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in </a:t>
            </a:r>
            <a:r>
              <a:rPr lang="en-US" altLang="ko-KR" sz="1800" dirty="0"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 radial manner </a:t>
            </a:r>
            <a:r>
              <a:rPr lang="en-US" altLang="ko-KR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so that she can express </a:t>
            </a:r>
            <a:r>
              <a:rPr lang="en-US" altLang="ko-KR" sz="1800" dirty="0"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the surreal atmosphere</a:t>
            </a:r>
            <a:r>
              <a:rPr lang="en-US" altLang="ko-KR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very well. </a:t>
            </a:r>
          </a:p>
          <a:p>
            <a:r>
              <a:rPr lang="en-US" altLang="ko-KR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It is a masterpiece that expresses the theme well with </a:t>
            </a:r>
            <a:r>
              <a:rPr lang="en-US" altLang="ko-KR" sz="1800" dirty="0"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 strong contrast</a:t>
            </a:r>
            <a:r>
              <a:rPr lang="en-US" altLang="ko-KR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while </a:t>
            </a:r>
            <a:r>
              <a:rPr lang="en-US" altLang="ko-KR" sz="1800" dirty="0"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minimizing the use of color</a:t>
            </a:r>
            <a:r>
              <a:rPr lang="en-US" altLang="ko-KR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on black shirts. </a:t>
            </a:r>
          </a:p>
          <a:p>
            <a:r>
              <a:rPr lang="it-IT" altLang="ko-KR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endParaRPr lang="ko-KR" altLang="ko-KR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5965F2A-94AA-09D9-134F-01503CEEE0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282300"/>
            <a:ext cx="6275380" cy="4230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6087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379786-7F5B-D5BE-661B-01FF8FA5F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Introducing the works</a:t>
            </a:r>
            <a:endParaRPr lang="ko-KR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013F70F-D9DB-7523-3479-B95246139E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60325" indent="0" algn="just" latinLnBrk="0">
              <a:spcAft>
                <a:spcPts val="2250"/>
              </a:spcAft>
              <a:buNone/>
            </a:pP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Design No.1600-112 by Ms. </a:t>
            </a:r>
            <a:r>
              <a:rPr lang="en-US" altLang="ko-KR" sz="2400" i="1" spc="-25" dirty="0" err="1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Hasti</a:t>
            </a: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 </a:t>
            </a:r>
            <a:r>
              <a:rPr lang="en-US" altLang="ko-KR" sz="2400" i="1" spc="-25" dirty="0" err="1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Jalouti</a:t>
            </a:r>
            <a:r>
              <a:rPr lang="en-US" altLang="ko-KR" sz="2400" i="1" spc="-25" dirty="0">
                <a:solidFill>
                  <a:srgbClr val="333333"/>
                </a:solidFill>
                <a:latin typeface="Georgia" panose="02040502050405020303" pitchFamily="18" charset="0"/>
                <a:ea typeface="맑은 고딕" panose="020B0503020000020004" pitchFamily="50" charset="-127"/>
              </a:rPr>
              <a:t>, University of Tehran(non-member)</a:t>
            </a:r>
          </a:p>
          <a:p>
            <a:pPr marL="60325" indent="0" algn="just" latinLnBrk="0">
              <a:spcAft>
                <a:spcPts val="2250"/>
              </a:spcAft>
              <a:buNone/>
            </a:pPr>
            <a:endParaRPr lang="en-US" altLang="ko-KR" sz="2400" i="1" spc="-25" dirty="0">
              <a:solidFill>
                <a:srgbClr val="333333"/>
              </a:solidFill>
              <a:latin typeface="Georgia" panose="02040502050405020303" pitchFamily="18" charset="0"/>
              <a:ea typeface="맑은 고딕" panose="020B0503020000020004" pitchFamily="50" charset="-127"/>
            </a:endParaRPr>
          </a:p>
          <a:p>
            <a:pPr marL="60325" indent="0" algn="just" latinLnBrk="0">
              <a:spcAft>
                <a:spcPts val="2250"/>
              </a:spcAft>
              <a:buNone/>
            </a:pPr>
            <a:endParaRPr lang="en-US" altLang="ko-KR" sz="2400" b="0" i="1" dirty="0">
              <a:solidFill>
                <a:srgbClr val="222222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638383-9553-F84A-D960-848DE6B0A25A}"/>
              </a:ext>
            </a:extLst>
          </p:cNvPr>
          <p:cNvSpPr txBox="1"/>
          <p:nvPr/>
        </p:nvSpPr>
        <p:spPr>
          <a:xfrm>
            <a:off x="7634056" y="2135248"/>
            <a:ext cx="371974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Comment by the committee member</a:t>
            </a:r>
          </a:p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-Ms. Eugenia </a:t>
            </a:r>
            <a:r>
              <a:rPr lang="en-US" altLang="ko-K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Sainz</a:t>
            </a:r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altLang="ko-KR" sz="18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The name of this work is </a:t>
            </a:r>
            <a:r>
              <a:rPr lang="it-IT" altLang="ko-KR" sz="1800" dirty="0">
                <a:solidFill>
                  <a:srgbClr val="222222"/>
                </a:solidFill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“Venice”. </a:t>
            </a:r>
            <a:r>
              <a:rPr lang="it-IT" altLang="ko-KR" sz="18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The design created by Hasti Jalouti is </a:t>
            </a:r>
            <a:r>
              <a:rPr lang="it-IT" altLang="ko-KR" sz="1800" dirty="0">
                <a:solidFill>
                  <a:srgbClr val="222222"/>
                </a:solidFill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an excellent Venetian nocturnal </a:t>
            </a:r>
            <a:r>
              <a:rPr lang="it-IT" altLang="ko-KR" sz="18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that </a:t>
            </a:r>
            <a:r>
              <a:rPr lang="it-IT" altLang="ko-KR" sz="1800" dirty="0">
                <a:solidFill>
                  <a:srgbClr val="222222"/>
                </a:solidFill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highlights the magical and romantic nature</a:t>
            </a:r>
            <a:r>
              <a:rPr lang="it-IT" altLang="ko-KR" sz="18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of the city. Venice is depicted as a timeless microcosm supported by the terrestrial sphere in which the typical elements of the Venetian landscape are found: the mask, the gondola, the bell towers, the domes, and the Rialto bridge.  The </a:t>
            </a:r>
            <a:r>
              <a:rPr lang="it-IT" altLang="ko-KR" sz="1800" dirty="0">
                <a:solidFill>
                  <a:srgbClr val="222222"/>
                </a:solidFill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chromatism</a:t>
            </a:r>
            <a:r>
              <a:rPr lang="it-IT" altLang="ko-KR" sz="18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is very accurate. </a:t>
            </a:r>
            <a:endParaRPr lang="ko-KR" altLang="ko-KR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r>
              <a:rPr lang="it-IT" altLang="ko-KR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endParaRPr lang="ko-KR" altLang="ko-KR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5965F2A-94AA-09D9-134F-01503CEEE0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282300"/>
            <a:ext cx="6275380" cy="4230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377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876</Words>
  <Application>Microsoft Office PowerPoint</Application>
  <PresentationFormat>와이드스크린</PresentationFormat>
  <Paragraphs>60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7" baseType="lpstr">
      <vt:lpstr>Ancient</vt:lpstr>
      <vt:lpstr>맑은 고딕</vt:lpstr>
      <vt:lpstr>Arial</vt:lpstr>
      <vt:lpstr>Cambria</vt:lpstr>
      <vt:lpstr>Georgia</vt:lpstr>
      <vt:lpstr>Times New Roman</vt:lpstr>
      <vt:lpstr>Office 테마</vt:lpstr>
      <vt:lpstr>Venice T-Shirt Pattern Design Contest</vt:lpstr>
      <vt:lpstr>1. Criteria &amp; Stage of the evaluation</vt:lpstr>
      <vt:lpstr>1. Criteria &amp; Stage of the evaluation</vt:lpstr>
      <vt:lpstr>2. Introducing the works</vt:lpstr>
      <vt:lpstr>2. Introducing the works</vt:lpstr>
      <vt:lpstr>2. Introducing the works</vt:lpstr>
      <vt:lpstr>2. Introducing the works</vt:lpstr>
      <vt:lpstr>2. Introducing the works</vt:lpstr>
      <vt:lpstr>2. Introducing the works</vt:lpstr>
      <vt:lpstr>2. Introducing the works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Venice T-Shirt Pattern Design Contest</dc:title>
  <dc:creator>ehgnsk7@gmail.com</dc:creator>
  <cp:lastModifiedBy>Kim ji hee</cp:lastModifiedBy>
  <cp:revision>2</cp:revision>
  <dcterms:created xsi:type="dcterms:W3CDTF">2022-08-30T06:10:26Z</dcterms:created>
  <dcterms:modified xsi:type="dcterms:W3CDTF">2022-11-27T06:27:48Z</dcterms:modified>
</cp:coreProperties>
</file>